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757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310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627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767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680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558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35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8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343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603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224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F844-44AF-4A25-A660-76CFD3FA5AB1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070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Лекция № 6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800" b="1" dirty="0" smtClean="0"/>
          </a:p>
          <a:p>
            <a:pPr marL="0" indent="0" algn="ctr">
              <a:buNone/>
            </a:pPr>
            <a:endParaRPr lang="ru-RU" sz="4800" b="1" dirty="0"/>
          </a:p>
          <a:p>
            <a:pPr marL="0" indent="0" algn="ctr">
              <a:buNone/>
            </a:pPr>
            <a:r>
              <a:rPr lang="ru-RU" sz="4800" b="1" dirty="0" smtClean="0"/>
              <a:t>КЛАССИФИКАЦИЯ ПРОЕКТОВ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4061731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Классификация проектов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  <a:defRPr/>
            </a:pPr>
            <a:r>
              <a:rPr lang="ru-RU" b="1" i="1" dirty="0"/>
              <a:t>По основным сферам деятельности:</a:t>
            </a:r>
            <a:r>
              <a:rPr lang="ru-RU" dirty="0"/>
              <a:t> </a:t>
            </a:r>
          </a:p>
          <a:p>
            <a:pPr marL="990600" lvl="1" indent="-533400">
              <a:buFont typeface="Arial" pitchFamily="34" charset="0"/>
              <a:buChar char="–"/>
              <a:defRPr/>
            </a:pPr>
            <a:r>
              <a:rPr lang="ru-RU" b="1" dirty="0" smtClean="0">
                <a:solidFill>
                  <a:schemeClr val="hlink"/>
                </a:solidFill>
              </a:rPr>
              <a:t>организационные проекты</a:t>
            </a:r>
            <a:r>
              <a:rPr lang="ru-RU" dirty="0" smtClean="0"/>
              <a:t> (</a:t>
            </a:r>
            <a:r>
              <a:rPr lang="ru-RU" dirty="0"/>
              <a:t>связаны с реформированием предприятий, созданием новой организации, проведением мероприятий); </a:t>
            </a:r>
            <a:endParaRPr lang="ru-RU" dirty="0" smtClean="0"/>
          </a:p>
          <a:p>
            <a:pPr marL="990600" lvl="1" indent="-533400">
              <a:buFont typeface="Arial" pitchFamily="34" charset="0"/>
              <a:buChar char="–"/>
              <a:defRPr/>
            </a:pPr>
            <a:r>
              <a:rPr lang="ru-RU" b="1" dirty="0" smtClean="0">
                <a:solidFill>
                  <a:schemeClr val="hlink"/>
                </a:solidFill>
              </a:rPr>
              <a:t>экономические проекты</a:t>
            </a:r>
            <a:r>
              <a:rPr lang="ru-RU" dirty="0" smtClean="0"/>
              <a:t> (</a:t>
            </a:r>
            <a:r>
              <a:rPr lang="ru-RU" dirty="0"/>
              <a:t>связаны с реструктуризацией предприятий, приватизацией, аудитом, совершенствованием налоговой системы); </a:t>
            </a:r>
            <a:endParaRPr lang="ru-RU" dirty="0" smtClean="0"/>
          </a:p>
          <a:p>
            <a:pPr marL="990600" lvl="1" indent="-533400">
              <a:buFont typeface="Arial" pitchFamily="34" charset="0"/>
              <a:buChar char="–"/>
              <a:defRPr/>
            </a:pPr>
            <a:r>
              <a:rPr lang="ru-RU" b="1" dirty="0" smtClean="0">
                <a:solidFill>
                  <a:schemeClr val="hlink"/>
                </a:solidFill>
              </a:rPr>
              <a:t>социальные проекты</a:t>
            </a:r>
            <a:r>
              <a:rPr lang="ru-RU" dirty="0" smtClean="0"/>
              <a:t> (</a:t>
            </a:r>
            <a:r>
              <a:rPr lang="ru-RU" dirty="0"/>
              <a:t>связаны с решением социальных проблем – совершенствование социального обеспечения, пенсионного законодательства, ликвидация последствий природных явлений и социальных потрясений</a:t>
            </a:r>
            <a:r>
              <a:rPr lang="ru-RU" dirty="0" smtClean="0"/>
              <a:t>);</a:t>
            </a:r>
          </a:p>
          <a:p>
            <a:pPr marL="990600" lvl="1" indent="-533400">
              <a:buFont typeface="Arial" pitchFamily="34" charset="0"/>
              <a:buChar char="–"/>
              <a:defRPr/>
            </a:pPr>
            <a:r>
              <a:rPr lang="ru-RU" b="1" dirty="0" smtClean="0">
                <a:solidFill>
                  <a:schemeClr val="hlink"/>
                </a:solidFill>
              </a:rPr>
              <a:t>технические проекты</a:t>
            </a:r>
            <a:r>
              <a:rPr lang="ru-RU" dirty="0" smtClean="0"/>
              <a:t> (</a:t>
            </a:r>
            <a:r>
              <a:rPr lang="ru-RU" dirty="0"/>
              <a:t>связаны с разработкой нового продукта, новых технологий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9756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Организационные проекты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Цели</a:t>
            </a:r>
            <a:r>
              <a:rPr lang="ru-RU" dirty="0" smtClean="0"/>
              <a:t> заранее определены. 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Результаты</a:t>
            </a:r>
            <a:r>
              <a:rPr lang="ru-RU" dirty="0" smtClean="0"/>
              <a:t> проекта качественно и количественно определить труднее. 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Срок и продолжительность</a:t>
            </a:r>
            <a:r>
              <a:rPr lang="ru-RU" dirty="0" smtClean="0"/>
              <a:t> задаются предварительно.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Ресурсы</a:t>
            </a:r>
            <a:r>
              <a:rPr lang="ru-RU" dirty="0" smtClean="0"/>
              <a:t> предоставляются по мере возможности. 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Бюджет</a:t>
            </a:r>
            <a:r>
              <a:rPr lang="ru-RU" dirty="0" smtClean="0"/>
              <a:t> проекта фиксируется и требует корректировок по мере продвижения проекта, расходы контролируются.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5902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Экономические проекты</a:t>
            </a:r>
          </a:p>
        </p:txBody>
      </p:sp>
      <p:sp>
        <p:nvSpPr>
          <p:cNvPr id="3686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b="1" smtClean="0">
                <a:solidFill>
                  <a:schemeClr val="accent2"/>
                </a:solidFill>
              </a:rPr>
              <a:t>Цель</a:t>
            </a:r>
            <a:r>
              <a:rPr lang="ru-RU" smtClean="0"/>
              <a:t> проекта – улучшение экономических показателей функционирования системы. </a:t>
            </a:r>
          </a:p>
          <a:p>
            <a:pPr>
              <a:lnSpc>
                <a:spcPct val="90000"/>
              </a:lnSpc>
            </a:pPr>
            <a:r>
              <a:rPr lang="ru-RU" b="1" smtClean="0">
                <a:solidFill>
                  <a:schemeClr val="accent2"/>
                </a:solidFill>
              </a:rPr>
              <a:t>Сроки</a:t>
            </a:r>
            <a:r>
              <a:rPr lang="ru-RU" smtClean="0"/>
              <a:t> проекта предварительно намечаются, но требуют корректировки по мере продвижения проекта.</a:t>
            </a:r>
          </a:p>
          <a:p>
            <a:pPr>
              <a:lnSpc>
                <a:spcPct val="90000"/>
              </a:lnSpc>
            </a:pPr>
            <a:r>
              <a:rPr lang="ru-RU" b="1" smtClean="0">
                <a:solidFill>
                  <a:schemeClr val="accent2"/>
                </a:solidFill>
              </a:rPr>
              <a:t>Количество ресурсов</a:t>
            </a:r>
            <a:r>
              <a:rPr lang="ru-RU" smtClean="0"/>
              <a:t> определяется возможностями предприятий.</a:t>
            </a:r>
          </a:p>
          <a:p>
            <a:pPr>
              <a:lnSpc>
                <a:spcPct val="90000"/>
              </a:lnSpc>
            </a:pPr>
            <a:r>
              <a:rPr lang="ru-RU" b="1" smtClean="0">
                <a:solidFill>
                  <a:schemeClr val="accent2"/>
                </a:solidFill>
              </a:rPr>
              <a:t>Бюджет</a:t>
            </a:r>
            <a:r>
              <a:rPr lang="ru-RU" smtClean="0"/>
              <a:t> определяется приблизительно, но контролируется постоянно и жестко.</a:t>
            </a:r>
          </a:p>
        </p:txBody>
      </p:sp>
    </p:spTree>
    <p:extLst>
      <p:ext uri="{BB962C8B-B14F-4D97-AF65-F5344CB8AC3E}">
        <p14:creationId xmlns:p14="http://schemas.microsoft.com/office/powerpoint/2010/main" val="959219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Социальные проекты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Цели</a:t>
            </a:r>
            <a:r>
              <a:rPr lang="ru-RU" dirty="0" smtClean="0"/>
              <a:t> только намечаются и корректируются по мере достижения промежуточных результатов, количественная и качественная оценка их затруднена.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Сроки и продолжительность</a:t>
            </a:r>
            <a:r>
              <a:rPr lang="ru-RU" dirty="0" smtClean="0"/>
              <a:t> зависят от вероятностных факторов или только намечаются и впоследствии подлежат уточнению.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Ресурсы</a:t>
            </a:r>
            <a:r>
              <a:rPr lang="ru-RU" dirty="0" smtClean="0"/>
              <a:t> выделяются по мере необходимости в рамках возможного.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Расходы</a:t>
            </a:r>
            <a:r>
              <a:rPr lang="ru-RU" dirty="0" smtClean="0"/>
              <a:t> на проект зависят от бюджетных ассигнований и спонсорской помощи.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4167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Технические проекты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Цель</a:t>
            </a:r>
            <a:r>
              <a:rPr lang="ru-RU" dirty="0" smtClean="0"/>
              <a:t> проекта четко определена, хотя по мере реализации отдельные промежуточные цели могут уточняться.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Сроки и продолжительность</a:t>
            </a:r>
            <a:r>
              <a:rPr lang="ru-RU" dirty="0" smtClean="0"/>
              <a:t> четко определены заранее, за их соблюдением строго следят.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Бюджет</a:t>
            </a:r>
            <a:r>
              <a:rPr lang="ru-RU" dirty="0" smtClean="0"/>
              <a:t> заранее определен, расходы четко планируются.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Количество ресурсов</a:t>
            </a:r>
            <a:r>
              <a:rPr lang="ru-RU" dirty="0" smtClean="0"/>
              <a:t> ограничено производственными мощностями.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2023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Классификация проектов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buNone/>
              <a:defRPr/>
            </a:pPr>
            <a:r>
              <a:rPr lang="ru-RU" b="1" i="1" dirty="0" smtClean="0">
                <a:solidFill>
                  <a:schemeClr val="accent2"/>
                </a:solidFill>
              </a:rPr>
              <a:t>2.</a:t>
            </a:r>
            <a:r>
              <a:rPr lang="ru-RU" b="1" i="1" dirty="0" smtClean="0"/>
              <a:t> По составу, структуре</a:t>
            </a:r>
            <a:r>
              <a:rPr lang="ru-RU" dirty="0" smtClean="0"/>
              <a:t> </a:t>
            </a:r>
            <a:r>
              <a:rPr lang="ru-RU" b="1" i="1" dirty="0" smtClean="0"/>
              <a:t>и предметной области:</a:t>
            </a:r>
            <a:r>
              <a:rPr lang="ru-RU" dirty="0" smtClean="0"/>
              <a:t> </a:t>
            </a:r>
            <a:endParaRPr lang="ru-RU" b="1" dirty="0" smtClean="0"/>
          </a:p>
          <a:p>
            <a:pPr>
              <a:defRPr/>
            </a:pPr>
            <a:r>
              <a:rPr lang="ru-RU" b="1" dirty="0" err="1" smtClean="0"/>
              <a:t>Монопроект</a:t>
            </a:r>
            <a:r>
              <a:rPr lang="ru-RU" b="1" dirty="0" smtClean="0"/>
              <a:t> </a:t>
            </a:r>
            <a:r>
              <a:rPr lang="ru-RU" dirty="0" smtClean="0"/>
              <a:t>– отдельный проект различного типа.</a:t>
            </a:r>
            <a:endParaRPr lang="ru-RU" b="1" dirty="0" smtClean="0"/>
          </a:p>
          <a:p>
            <a:pPr>
              <a:defRPr/>
            </a:pPr>
            <a:r>
              <a:rPr lang="ru-RU" b="1" dirty="0" err="1" smtClean="0"/>
              <a:t>Мультипроект</a:t>
            </a:r>
            <a:r>
              <a:rPr lang="ru-RU" dirty="0" smtClean="0"/>
              <a:t> – комплексный проект, состоящий из нескольких </a:t>
            </a:r>
            <a:r>
              <a:rPr lang="ru-RU" dirty="0" err="1" smtClean="0"/>
              <a:t>монопроектов</a:t>
            </a:r>
            <a:r>
              <a:rPr lang="ru-RU" dirty="0" smtClean="0"/>
              <a:t>.</a:t>
            </a:r>
            <a:endParaRPr lang="ru-RU" b="1" dirty="0" smtClean="0"/>
          </a:p>
          <a:p>
            <a:pPr>
              <a:defRPr/>
            </a:pPr>
            <a:r>
              <a:rPr lang="ru-RU" b="1" dirty="0" err="1" smtClean="0"/>
              <a:t>Мегапроект</a:t>
            </a:r>
            <a:r>
              <a:rPr lang="ru-RU" dirty="0" smtClean="0"/>
              <a:t> – целевые программы развития регионов, отраслей, включает несколько моно- и </a:t>
            </a:r>
            <a:r>
              <a:rPr lang="ru-RU" dirty="0" err="1" smtClean="0"/>
              <a:t>мультипроектов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38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Классификация проектов</a:t>
            </a:r>
          </a:p>
        </p:txBody>
      </p:sp>
      <p:sp>
        <p:nvSpPr>
          <p:cNvPr id="4096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ru-RU" b="1" smtClean="0">
                <a:solidFill>
                  <a:schemeClr val="accent2"/>
                </a:solidFill>
              </a:rPr>
              <a:t>3.</a:t>
            </a:r>
            <a:r>
              <a:rPr lang="ru-RU" b="1" smtClean="0"/>
              <a:t> </a:t>
            </a:r>
            <a:r>
              <a:rPr lang="ru-RU" b="1" i="1" smtClean="0"/>
              <a:t>По масштабу</a:t>
            </a:r>
            <a:r>
              <a:rPr lang="ru-RU" b="1" smtClean="0"/>
              <a:t> </a:t>
            </a:r>
            <a:r>
              <a:rPr lang="ru-RU" smtClean="0"/>
              <a:t>(по размерам проекта, количеству участников и степени влияния на окружающий мир):</a:t>
            </a:r>
            <a:r>
              <a:rPr lang="ru-RU" b="1" smtClean="0"/>
              <a:t> </a:t>
            </a:r>
          </a:p>
          <a:p>
            <a:pPr lvl="1" algn="just"/>
            <a:r>
              <a:rPr lang="ru-RU" sz="3200"/>
              <a:t>малые; </a:t>
            </a:r>
          </a:p>
          <a:p>
            <a:pPr lvl="1" algn="just"/>
            <a:r>
              <a:rPr lang="ru-RU" sz="3200"/>
              <a:t>средние;</a:t>
            </a:r>
          </a:p>
          <a:p>
            <a:pPr lvl="1" algn="just"/>
            <a:r>
              <a:rPr lang="ru-RU" sz="3200"/>
              <a:t>крупные; </a:t>
            </a:r>
          </a:p>
          <a:p>
            <a:pPr lvl="1" algn="just"/>
            <a:r>
              <a:rPr lang="ru-RU" sz="3200"/>
              <a:t>очень крупные (мегапроекты).</a:t>
            </a: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932878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проектов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just">
              <a:buNone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4.</a:t>
            </a:r>
            <a:r>
              <a:rPr lang="ru-RU" b="1" dirty="0" smtClean="0"/>
              <a:t> </a:t>
            </a:r>
            <a:r>
              <a:rPr lang="ru-RU" b="1" i="1" dirty="0" smtClean="0"/>
              <a:t>По длительности:</a:t>
            </a:r>
            <a:r>
              <a:rPr lang="ru-RU" b="1" dirty="0" smtClean="0"/>
              <a:t> </a:t>
            </a:r>
          </a:p>
          <a:p>
            <a:pPr algn="just">
              <a:defRPr/>
            </a:pPr>
            <a:r>
              <a:rPr lang="ru-RU" dirty="0" smtClean="0"/>
              <a:t>краткосрочные (1-2 года)</a:t>
            </a:r>
            <a:r>
              <a:rPr lang="en-US" dirty="0" smtClean="0"/>
              <a:t>;</a:t>
            </a:r>
            <a:endParaRPr lang="ru-RU" dirty="0" smtClean="0"/>
          </a:p>
          <a:p>
            <a:pPr algn="just">
              <a:defRPr/>
            </a:pPr>
            <a:r>
              <a:rPr lang="ru-RU" dirty="0" smtClean="0"/>
              <a:t>среднесрочные (3-5 лет)</a:t>
            </a:r>
            <a:r>
              <a:rPr lang="en-US" dirty="0" smtClean="0"/>
              <a:t>;</a:t>
            </a:r>
            <a:endParaRPr lang="ru-RU" dirty="0" smtClean="0"/>
          </a:p>
          <a:p>
            <a:pPr algn="just">
              <a:defRPr/>
            </a:pPr>
            <a:r>
              <a:rPr lang="ru-RU" dirty="0" smtClean="0"/>
              <a:t>долгосрочные (более 5 лет)</a:t>
            </a:r>
            <a:r>
              <a:rPr lang="en-US" dirty="0"/>
              <a:t>.</a:t>
            </a:r>
            <a:endParaRPr lang="ru-RU" dirty="0" smtClean="0"/>
          </a:p>
          <a:p>
            <a:pPr algn="just">
              <a:buNone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5.</a:t>
            </a:r>
            <a:r>
              <a:rPr lang="ru-RU" dirty="0" smtClean="0"/>
              <a:t> </a:t>
            </a:r>
            <a:r>
              <a:rPr lang="ru-RU" b="1" i="1" dirty="0" smtClean="0"/>
              <a:t>По степени сложности:</a:t>
            </a:r>
            <a:r>
              <a:rPr lang="ru-RU" dirty="0" smtClean="0"/>
              <a:t> </a:t>
            </a:r>
          </a:p>
          <a:p>
            <a:pPr algn="just">
              <a:defRPr/>
            </a:pPr>
            <a:r>
              <a:rPr lang="ru-RU" dirty="0" smtClean="0"/>
              <a:t>простые</a:t>
            </a:r>
            <a:r>
              <a:rPr lang="en-US" dirty="0" smtClean="0"/>
              <a:t>;</a:t>
            </a:r>
            <a:endParaRPr lang="ru-RU" dirty="0" smtClean="0"/>
          </a:p>
          <a:p>
            <a:pPr algn="just">
              <a:defRPr/>
            </a:pPr>
            <a:r>
              <a:rPr lang="ru-RU" dirty="0" smtClean="0"/>
              <a:t>сложные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</a:p>
          <a:p>
            <a:pPr algn="just">
              <a:defRPr/>
            </a:pPr>
            <a:r>
              <a:rPr lang="ru-RU" dirty="0" smtClean="0"/>
              <a:t>очень сложные.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7543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проектов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2440" y="1777917"/>
            <a:ext cx="10515600" cy="4351338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6</a:t>
            </a:r>
            <a:r>
              <a:rPr lang="ru-RU" sz="8000" b="1" dirty="0" smtClean="0">
                <a:solidFill>
                  <a:schemeClr val="accent2"/>
                </a:solidFill>
                <a:latin typeface="+mj-lt"/>
              </a:rPr>
              <a:t>6. </a:t>
            </a:r>
            <a:r>
              <a:rPr lang="ru-RU" sz="8000" b="1" dirty="0" smtClean="0">
                <a:latin typeface="+mj-lt"/>
              </a:rPr>
              <a:t> </a:t>
            </a:r>
            <a:r>
              <a:rPr lang="ru-RU" sz="8000" b="1" i="1" dirty="0" smtClean="0">
                <a:latin typeface="+mj-lt"/>
              </a:rPr>
              <a:t>По отношению к организации:</a:t>
            </a:r>
          </a:p>
          <a:p>
            <a:pPr algn="just">
              <a:defRPr/>
            </a:pPr>
            <a:r>
              <a:rPr lang="ru-RU" sz="8000" dirty="0" smtClean="0">
                <a:latin typeface="+mj-lt"/>
                <a:cs typeface="Times New Roman" panose="02020603050405020304" pitchFamily="18" charset="0"/>
              </a:rPr>
              <a:t>внутренние – проекты развития и адаптации предприятия, включая реконструкцию и реинжиниринг</a:t>
            </a:r>
            <a:r>
              <a:rPr lang="en-US" sz="8000" dirty="0" smtClean="0">
                <a:latin typeface="+mj-lt"/>
                <a:cs typeface="Times New Roman" panose="02020603050405020304" pitchFamily="18" charset="0"/>
              </a:rPr>
              <a:t>;</a:t>
            </a:r>
            <a:endParaRPr lang="ru-RU" sz="8000" dirty="0">
              <a:latin typeface="+mj-lt"/>
              <a:cs typeface="Times New Roman" panose="02020603050405020304" pitchFamily="18" charset="0"/>
            </a:endParaRPr>
          </a:p>
          <a:p>
            <a:pPr lvl="0"/>
            <a:r>
              <a:rPr lang="ru-RU" sz="8000" b="1" dirty="0">
                <a:latin typeface="+mj-lt"/>
                <a:cs typeface="Times New Roman" panose="02020603050405020304" pitchFamily="18" charset="0"/>
              </a:rPr>
              <a:t>внешние</a:t>
            </a:r>
            <a:r>
              <a:rPr lang="ru-RU" sz="8000" dirty="0">
                <a:latin typeface="+mj-lt"/>
                <a:cs typeface="Times New Roman" panose="02020603050405020304" pitchFamily="18" charset="0"/>
              </a:rPr>
              <a:t> – контрактные (коммерческие) проекты. Например: строительная компания заключила контракты на возведение нескольких объектов, которые функционально </a:t>
            </a:r>
            <a:r>
              <a:rPr lang="ru-RU" sz="8000" dirty="0">
                <a:cs typeface="Times New Roman" panose="02020603050405020304" pitchFamily="18" charset="0"/>
              </a:rPr>
              <a:t>не связаны</a:t>
            </a:r>
            <a:r>
              <a:rPr lang="ru-RU" sz="8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8000" dirty="0">
                <a:latin typeface="+mj-lt"/>
                <a:cs typeface="Times New Roman" panose="02020603050405020304" pitchFamily="18" charset="0"/>
              </a:rPr>
              <a:t>между </a:t>
            </a:r>
            <a:r>
              <a:rPr lang="ru-RU" sz="8000" dirty="0" smtClean="0">
                <a:latin typeface="+mj-lt"/>
                <a:cs typeface="Times New Roman" panose="02020603050405020304" pitchFamily="18" charset="0"/>
              </a:rPr>
              <a:t>собой.</a:t>
            </a:r>
            <a:endParaRPr lang="ru-RU" sz="8000" dirty="0">
              <a:latin typeface="+mj-lt"/>
              <a:cs typeface="Times New Roman" panose="02020603050405020304" pitchFamily="18" charset="0"/>
            </a:endParaRPr>
          </a:p>
          <a:p>
            <a:r>
              <a:rPr lang="ru-RU" sz="8000" dirty="0">
                <a:latin typeface="+mj-lt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ru-RU" sz="8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8000" b="1" dirty="0" smtClean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7. </a:t>
            </a:r>
            <a:r>
              <a:rPr lang="ru-RU" sz="8000" b="1" dirty="0">
                <a:latin typeface="+mj-lt"/>
                <a:cs typeface="Times New Roman" panose="02020603050405020304" pitchFamily="18" charset="0"/>
              </a:rPr>
              <a:t>Проекты создания стоимости:</a:t>
            </a:r>
            <a:endParaRPr lang="ru-RU" sz="8000" dirty="0">
              <a:latin typeface="+mj-lt"/>
              <a:cs typeface="Times New Roman" panose="02020603050405020304" pitchFamily="18" charset="0"/>
            </a:endParaRPr>
          </a:p>
          <a:p>
            <a:pPr lvl="0"/>
            <a:r>
              <a:rPr lang="ru-RU" sz="8000" b="1" dirty="0">
                <a:latin typeface="+mj-lt"/>
                <a:cs typeface="Times New Roman" panose="02020603050405020304" pitchFamily="18" charset="0"/>
              </a:rPr>
              <a:t>органические проекты</a:t>
            </a:r>
            <a:r>
              <a:rPr lang="ru-RU" sz="8000" dirty="0">
                <a:latin typeface="+mj-lt"/>
                <a:cs typeface="Times New Roman" panose="02020603050405020304" pitchFamily="18" charset="0"/>
              </a:rPr>
              <a:t> – они осуществляется за счет внутреннего развития компании через капитальное строительство, включая строительство новых цехов, их реконструкцию или модернизацию оборудования. Фактически это </a:t>
            </a:r>
            <a:r>
              <a:rPr lang="ru-RU" sz="8000" b="1" dirty="0">
                <a:latin typeface="+mj-lt"/>
                <a:cs typeface="Times New Roman" panose="02020603050405020304" pitchFamily="18" charset="0"/>
              </a:rPr>
              <a:t>внутренние </a:t>
            </a:r>
            <a:r>
              <a:rPr lang="ru-RU" sz="8000" dirty="0">
                <a:latin typeface="+mj-lt"/>
                <a:cs typeface="Times New Roman" panose="02020603050405020304" pitchFamily="18" charset="0"/>
              </a:rPr>
              <a:t>проекты;</a:t>
            </a:r>
          </a:p>
          <a:p>
            <a:pPr lvl="0"/>
            <a:r>
              <a:rPr lang="ru-RU" sz="8000" b="1" dirty="0">
                <a:latin typeface="+mj-lt"/>
                <a:cs typeface="Times New Roman" panose="02020603050405020304" pitchFamily="18" charset="0"/>
              </a:rPr>
              <a:t>неорганические проекты</a:t>
            </a:r>
            <a:r>
              <a:rPr lang="ru-RU" sz="8000" dirty="0">
                <a:latin typeface="+mj-lt"/>
                <a:cs typeface="Times New Roman" panose="02020603050405020304" pitchFamily="18" charset="0"/>
              </a:rPr>
              <a:t> – они реализуются за счет внешнего роста, через сделки слияния и поглощения. Это ближе к финансовым инвестициям</a:t>
            </a:r>
            <a:r>
              <a:rPr lang="ru-RU" sz="8000">
                <a:latin typeface="+mj-lt"/>
                <a:cs typeface="Times New Roman" panose="02020603050405020304" pitchFamily="18" charset="0"/>
              </a:rPr>
              <a:t>. </a:t>
            </a:r>
            <a:endParaRPr lang="ru-RU" sz="8000" smtClean="0">
              <a:latin typeface="+mj-lt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8000" smtClean="0">
                <a:latin typeface="+mj-lt"/>
                <a:cs typeface="Times New Roman" panose="02020603050405020304" pitchFamily="18" charset="0"/>
              </a:rPr>
              <a:t>сделка </a:t>
            </a:r>
            <a:r>
              <a:rPr lang="ru-RU" sz="8000" dirty="0">
                <a:latin typeface="+mj-lt"/>
                <a:cs typeface="Times New Roman" panose="02020603050405020304" pitchFamily="18" charset="0"/>
              </a:rPr>
              <a:t>слияния:               </a:t>
            </a:r>
            <a:r>
              <a:rPr lang="ru-RU" sz="8000" b="1" dirty="0">
                <a:latin typeface="+mj-lt"/>
                <a:cs typeface="Times New Roman" panose="02020603050405020304" pitchFamily="18" charset="0"/>
              </a:rPr>
              <a:t>компании      А + В = </a:t>
            </a:r>
            <a:r>
              <a:rPr lang="ru-RU" sz="8000" b="1" dirty="0" smtClean="0">
                <a:latin typeface="+mj-lt"/>
                <a:cs typeface="Times New Roman" panose="02020603050405020304" pitchFamily="18" charset="0"/>
              </a:rPr>
              <a:t>С;</a:t>
            </a:r>
            <a:endParaRPr lang="ru-RU" sz="8000" dirty="0" smtClean="0">
              <a:latin typeface="+mj-lt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8000" dirty="0" smtClean="0">
                <a:latin typeface="+mj-lt"/>
                <a:cs typeface="Times New Roman" panose="02020603050405020304" pitchFamily="18" charset="0"/>
              </a:rPr>
              <a:t>сделка поглощения:       компании         </a:t>
            </a:r>
            <a:r>
              <a:rPr lang="ru-RU" sz="8000" b="1" dirty="0" smtClean="0">
                <a:latin typeface="+mj-lt"/>
                <a:cs typeface="Times New Roman" panose="02020603050405020304" pitchFamily="18" charset="0"/>
              </a:rPr>
              <a:t>А + В = А</a:t>
            </a:r>
            <a:r>
              <a:rPr lang="ru-RU" sz="8000" dirty="0" smtClean="0">
                <a:latin typeface="+mj-lt"/>
                <a:cs typeface="Times New Roman" panose="02020603050405020304" pitchFamily="18" charset="0"/>
              </a:rPr>
              <a:t>  </a:t>
            </a:r>
          </a:p>
          <a:p>
            <a:pPr algn="just">
              <a:lnSpc>
                <a:spcPct val="120000"/>
              </a:lnSpc>
              <a:defRPr/>
            </a:pPr>
            <a:endParaRPr lang="ru-RU" sz="6200" dirty="0">
              <a:latin typeface="+mj-lt"/>
            </a:endParaRPr>
          </a:p>
          <a:p>
            <a:pPr algn="just">
              <a:defRPr/>
            </a:pPr>
            <a:endParaRPr lang="ru-RU" dirty="0"/>
          </a:p>
          <a:p>
            <a:pPr algn="just">
              <a:buNone/>
              <a:defRPr/>
            </a:pP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921511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420</Words>
  <Application>Microsoft Office PowerPoint</Application>
  <PresentationFormat>Широкоэкранный</PresentationFormat>
  <Paragraphs>64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Тема Office</vt:lpstr>
      <vt:lpstr>Лекция № 6</vt:lpstr>
      <vt:lpstr>Классификация проектов</vt:lpstr>
      <vt:lpstr>Организационные проекты</vt:lpstr>
      <vt:lpstr>Экономические проекты</vt:lpstr>
      <vt:lpstr>Социальные проекты</vt:lpstr>
      <vt:lpstr>Технические проекты</vt:lpstr>
      <vt:lpstr>Классификация проектов</vt:lpstr>
      <vt:lpstr>Классификация проектов</vt:lpstr>
      <vt:lpstr>Классификация проектов</vt:lpstr>
      <vt:lpstr>Классификация проектов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 6</dc:title>
  <dc:creator>User</dc:creator>
  <cp:lastModifiedBy>User</cp:lastModifiedBy>
  <cp:revision>8</cp:revision>
  <dcterms:created xsi:type="dcterms:W3CDTF">2023-10-28T04:37:28Z</dcterms:created>
  <dcterms:modified xsi:type="dcterms:W3CDTF">2023-11-05T10:42:39Z</dcterms:modified>
</cp:coreProperties>
</file>